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E8FDA4-695E-4DA8-8FB8-53B064546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team_AKPK_NIT JAMSHEDPUR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5A6D0-4E06-4A42-AB0F-10F4F06E7A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83EFF-A387-4EB8-B5D6-1B6E8AF11C56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10C5-8C1B-4770-9A96-FDCB280C7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BC9DE-EAA3-48F8-B40A-16590CC751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89A97-E46A-434E-AEC4-3A64C807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3271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team_AKPK_NIT JAMSHEDPUR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B8463-7703-4B3A-BB74-A3CAA79A82F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0489A-6A9E-4951-8642-9904201D3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18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4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18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1967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6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95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22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2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5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3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0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2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4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39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8.wmf"/><Relationship Id="rId7" Type="http://schemas.openxmlformats.org/officeDocument/2006/relationships/package" Target="../embeddings/Microsoft_Excel_Worksheet2.xlsx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11" Type="http://schemas.openxmlformats.org/officeDocument/2006/relationships/image" Target="../media/image13.jpeg"/><Relationship Id="rId5" Type="http://schemas.openxmlformats.org/officeDocument/2006/relationships/package" Target="../embeddings/Microsoft_Excel_Worksheet1.xlsx"/><Relationship Id="rId10" Type="http://schemas.openxmlformats.org/officeDocument/2006/relationships/image" Target="../media/image12.e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3054-EB2C-4810-8817-F15FF8698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1026" y="1325217"/>
            <a:ext cx="6228522" cy="96676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   Term deposit lead prediction</a:t>
            </a:r>
            <a:br>
              <a:rPr lang="en-US" sz="2800" dirty="0">
                <a:latin typeface="Algerian" panose="04020705040A02060702" pitchFamily="82" charset="0"/>
              </a:rPr>
            </a:br>
            <a:r>
              <a:rPr lang="en-US" sz="2800" dirty="0">
                <a:latin typeface="Algerian" panose="04020705040A02060702" pitchFamily="82" charset="0"/>
              </a:rPr>
              <a:t>          solution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74237-1D45-471F-92A4-1539AE685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028661"/>
            <a:ext cx="9448800" cy="160351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 descr="3D numbers in white and orange">
            <a:extLst>
              <a:ext uri="{FF2B5EF4-FFF2-40B4-BE49-F238E27FC236}">
                <a16:creationId xmlns:a16="http://schemas.microsoft.com/office/drawing/2014/main" id="{9FC680EE-5FCD-4403-A858-29C9D3979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1" r="18180"/>
          <a:stretch/>
        </p:blipFill>
        <p:spPr>
          <a:xfrm>
            <a:off x="2305877" y="2919116"/>
            <a:ext cx="4174435" cy="22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010B-AE8E-41F9-98AC-90815418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703" y="274042"/>
            <a:ext cx="3843129" cy="318052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Understanding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C8FB-00ED-4637-A1FB-9755E5F4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43" y="850089"/>
            <a:ext cx="11854170" cy="57338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   </a:t>
            </a:r>
            <a:r>
              <a:rPr lang="en-US" u="sng" dirty="0">
                <a:latin typeface="Algerian" panose="04020705040A02060702" pitchFamily="82" charset="0"/>
              </a:rPr>
              <a:t> SITUATION</a:t>
            </a:r>
          </a:p>
          <a:p>
            <a:pPr marL="0" indent="0">
              <a:buNone/>
            </a:pPr>
            <a:r>
              <a:rPr lang="en-US" sz="2000" dirty="0">
                <a:latin typeface="Algerian" panose="04020705040A02060702" pitchFamily="82" charset="0"/>
              </a:rPr>
              <a:t>ABC </a:t>
            </a:r>
            <a:r>
              <a:rPr lang="en-US" sz="2000" dirty="0">
                <a:latin typeface="Agency FB" panose="020B0503020202020204" pitchFamily="34" charset="0"/>
              </a:rPr>
              <a:t>is a financial company which launched “Term Deposit” scheme and observed a growth from the customers opting the term deposit scheme therefore it wants to relaunch the scheme and make sure that it has more and more subscribed customer.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   </a:t>
            </a:r>
            <a:r>
              <a:rPr lang="en-US" u="sng" dirty="0">
                <a:latin typeface="Algerian" panose="04020705040A02060702" pitchFamily="82" charset="0"/>
              </a:rPr>
              <a:t> complications</a:t>
            </a:r>
            <a:r>
              <a:rPr lang="en-US" u="sng" dirty="0">
                <a:latin typeface="Agency FB" panose="020B0503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The campaign can be run through telephonic communication channel</a:t>
            </a:r>
          </a:p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The campaign can run for a short duration of time due to the budget constrained.</a:t>
            </a:r>
          </a:p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The company wants to shortlist top 1000 customers for its new campaign for the better conversion rate.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   </a:t>
            </a:r>
            <a:r>
              <a:rPr lang="en-US" u="sng" dirty="0">
                <a:latin typeface="Algerian" panose="04020705040A02060702" pitchFamily="82" charset="0"/>
              </a:rPr>
              <a:t> SOLUTION  STRATEGY</a:t>
            </a:r>
          </a:p>
          <a:p>
            <a:pPr marL="0" indent="0">
              <a:buNone/>
            </a:pPr>
            <a:r>
              <a:rPr lang="en-US" sz="1800" dirty="0">
                <a:latin typeface="Algerian" panose="04020705040A02060702" pitchFamily="82" charset="0"/>
              </a:rPr>
              <a:t>        </a:t>
            </a:r>
          </a:p>
          <a:p>
            <a:pPr marL="0" indent="0">
              <a:buNone/>
            </a:pPr>
            <a:r>
              <a:rPr lang="en-US" sz="1800" u="sng" dirty="0">
                <a:latin typeface="Algerian" panose="04020705040A02060702" pitchFamily="82" charset="0"/>
              </a:rPr>
              <a:t>  Importing   </a:t>
            </a:r>
            <a:r>
              <a:rPr lang="en-US" sz="1800" dirty="0">
                <a:latin typeface="Algerian" panose="04020705040A02060702" pitchFamily="82" charset="0"/>
              </a:rPr>
              <a:t>                              </a:t>
            </a:r>
            <a:r>
              <a:rPr lang="en-US" sz="1800" u="sng" dirty="0">
                <a:latin typeface="Algerian" panose="04020705040A02060702" pitchFamily="82" charset="0"/>
              </a:rPr>
              <a:t> DATA PRESENTATION </a:t>
            </a:r>
            <a:r>
              <a:rPr lang="en-US" sz="1800" dirty="0">
                <a:latin typeface="Algerian" panose="04020705040A02060702" pitchFamily="82" charset="0"/>
              </a:rPr>
              <a:t>       </a:t>
            </a:r>
            <a:r>
              <a:rPr lang="en-US" sz="1800" u="sng" dirty="0">
                <a:latin typeface="Algerian" panose="04020705040A02060702" pitchFamily="82" charset="0"/>
              </a:rPr>
              <a:t>ENRICHING DATA</a:t>
            </a:r>
            <a:r>
              <a:rPr lang="en-US" sz="1800" dirty="0">
                <a:latin typeface="Algerian" panose="04020705040A02060702" pitchFamily="82" charset="0"/>
              </a:rPr>
              <a:t>          </a:t>
            </a:r>
            <a:r>
              <a:rPr lang="en-US" sz="1800" u="sng" dirty="0">
                <a:latin typeface="Algerian" panose="04020705040A02060702" pitchFamily="82" charset="0"/>
              </a:rPr>
              <a:t> INFORM A DECISION</a:t>
            </a:r>
          </a:p>
          <a:p>
            <a:pPr marL="0" indent="0">
              <a:buNone/>
            </a:pPr>
            <a:r>
              <a:rPr lang="en-US" sz="1800" u="sng" dirty="0">
                <a:latin typeface="Algerian" panose="04020705040A02060702" pitchFamily="82" charset="0"/>
              </a:rPr>
              <a:t>Aggregated  dataset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3D685-FF05-4A18-BB0C-E9CCA21F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5446643"/>
            <a:ext cx="1887793" cy="9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Make Data Compelling in Your Presentation">
            <a:extLst>
              <a:ext uri="{FF2B5EF4-FFF2-40B4-BE49-F238E27FC236}">
                <a16:creationId xmlns:a16="http://schemas.microsoft.com/office/drawing/2014/main" id="{BD1E93F9-15A4-430E-95B1-6DAAAE3F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96" y="5371142"/>
            <a:ext cx="2025747" cy="111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Growing Need and Importance of Data Enrichment">
            <a:extLst>
              <a:ext uri="{FF2B5EF4-FFF2-40B4-BE49-F238E27FC236}">
                <a16:creationId xmlns:a16="http://schemas.microsoft.com/office/drawing/2014/main" id="{12BF5D80-77EA-4187-AC6C-F4B7B4B2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44" y="5332050"/>
            <a:ext cx="1646068" cy="111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n't make decisions without data analytics - Mauldin &amp; Jenkins">
            <a:extLst>
              <a:ext uri="{FF2B5EF4-FFF2-40B4-BE49-F238E27FC236}">
                <a16:creationId xmlns:a16="http://schemas.microsoft.com/office/drawing/2014/main" id="{0396EA01-9798-4540-B8B9-CBC206F5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13" y="5332050"/>
            <a:ext cx="2019167" cy="111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B25C247-AC31-4040-98D0-B0A2D1AF6EB6}"/>
              </a:ext>
            </a:extLst>
          </p:cNvPr>
          <p:cNvSpPr/>
          <p:nvPr/>
        </p:nvSpPr>
        <p:spPr>
          <a:xfrm>
            <a:off x="2560320" y="5655212"/>
            <a:ext cx="562708" cy="21101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C7803CFE-2835-4CA9-B2D4-6BB1C2378164}"/>
              </a:ext>
            </a:extLst>
          </p:cNvPr>
          <p:cNvSpPr/>
          <p:nvPr/>
        </p:nvSpPr>
        <p:spPr>
          <a:xfrm>
            <a:off x="5509800" y="5655212"/>
            <a:ext cx="562708" cy="21101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67261F84-7BAC-4452-836D-C1E6C073380B}"/>
              </a:ext>
            </a:extLst>
          </p:cNvPr>
          <p:cNvSpPr/>
          <p:nvPr/>
        </p:nvSpPr>
        <p:spPr>
          <a:xfrm>
            <a:off x="8134195" y="5653737"/>
            <a:ext cx="562708" cy="21101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65A4DE-1609-4A7F-9D36-552A00E702DC}"/>
              </a:ext>
            </a:extLst>
          </p:cNvPr>
          <p:cNvSpPr/>
          <p:nvPr/>
        </p:nvSpPr>
        <p:spPr>
          <a:xfrm>
            <a:off x="0" y="73091"/>
            <a:ext cx="3114261" cy="31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_ NIT JAMSHEDPUR</a:t>
            </a:r>
          </a:p>
        </p:txBody>
      </p:sp>
    </p:spTree>
    <p:extLst>
      <p:ext uri="{BB962C8B-B14F-4D97-AF65-F5344CB8AC3E}">
        <p14:creationId xmlns:p14="http://schemas.microsoft.com/office/powerpoint/2010/main" val="4029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59E8-6D72-4076-9464-48EB1E94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948" y="56219"/>
            <a:ext cx="3978964" cy="58309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i="1" u="sng" dirty="0">
                <a:latin typeface="Algerian" panose="04020705040A02060702" pitchFamily="82" charset="0"/>
              </a:rPr>
              <a:t>SOLUTION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F281-0F0B-4665-9FD7-AE6FED8FE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046226" cy="555266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27F60-4CFB-4F71-B9EA-8DFE1D6B512F}"/>
              </a:ext>
            </a:extLst>
          </p:cNvPr>
          <p:cNvSpPr/>
          <p:nvPr/>
        </p:nvSpPr>
        <p:spPr>
          <a:xfrm>
            <a:off x="145772" y="1908382"/>
            <a:ext cx="3419061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IMPORTING HISTORICAL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5A497-AF05-4ECB-BE2D-8A6338D6251C}"/>
              </a:ext>
            </a:extLst>
          </p:cNvPr>
          <p:cNvSpPr/>
          <p:nvPr/>
        </p:nvSpPr>
        <p:spPr>
          <a:xfrm>
            <a:off x="145773" y="2747713"/>
            <a:ext cx="3419061" cy="414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PREPROCESSING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0120D9-1288-45D3-8F14-BF4E7B5B3542}"/>
              </a:ext>
            </a:extLst>
          </p:cNvPr>
          <p:cNvSpPr/>
          <p:nvPr/>
        </p:nvSpPr>
        <p:spPr>
          <a:xfrm>
            <a:off x="145774" y="3568657"/>
            <a:ext cx="3419061" cy="438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VISUALISATION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0DD08-9C45-49DF-8BD0-8D4F378CBB68}"/>
              </a:ext>
            </a:extLst>
          </p:cNvPr>
          <p:cNvSpPr/>
          <p:nvPr/>
        </p:nvSpPr>
        <p:spPr>
          <a:xfrm>
            <a:off x="178904" y="4407591"/>
            <a:ext cx="3419061" cy="438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7CAB9-A2BB-427E-8DF3-98FF51F37720}"/>
              </a:ext>
            </a:extLst>
          </p:cNvPr>
          <p:cNvSpPr/>
          <p:nvPr/>
        </p:nvSpPr>
        <p:spPr>
          <a:xfrm>
            <a:off x="4538866" y="4353052"/>
            <a:ext cx="3432316" cy="40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CONCATENATING THE CUSTOMER ID COLUMN TO THE PREDICTED PROBABILITY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67700C-B68A-47EE-A161-4EA44E26F4E1}"/>
              </a:ext>
            </a:extLst>
          </p:cNvPr>
          <p:cNvSpPr/>
          <p:nvPr/>
        </p:nvSpPr>
        <p:spPr>
          <a:xfrm>
            <a:off x="4538865" y="3429000"/>
            <a:ext cx="3419061" cy="51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PROBABILITY PREDITION THROUGH LOGISTIC REGRESSION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A31C1-E3E8-4A0C-B935-5F3E1AD931CF}"/>
              </a:ext>
            </a:extLst>
          </p:cNvPr>
          <p:cNvSpPr/>
          <p:nvPr/>
        </p:nvSpPr>
        <p:spPr>
          <a:xfrm>
            <a:off x="4552121" y="2766392"/>
            <a:ext cx="3419061" cy="345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PREPROCESSING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77ED6-9C62-4980-B550-45079A1F2DA7}"/>
              </a:ext>
            </a:extLst>
          </p:cNvPr>
          <p:cNvSpPr/>
          <p:nvPr/>
        </p:nvSpPr>
        <p:spPr>
          <a:xfrm>
            <a:off x="4552121" y="1800019"/>
            <a:ext cx="3419061" cy="511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IMPORTING NEW CUSTOMER DATASET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0B1DB-0E95-4F4E-95CD-811E7AB9F550}"/>
              </a:ext>
            </a:extLst>
          </p:cNvPr>
          <p:cNvSpPr/>
          <p:nvPr/>
        </p:nvSpPr>
        <p:spPr>
          <a:xfrm>
            <a:off x="205715" y="5120724"/>
            <a:ext cx="3419061" cy="689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CHECK ON TEST AND TRAIN DATA 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8EA35-7F80-4F1A-9AD0-4C1AB4D2A3F4}"/>
              </a:ext>
            </a:extLst>
          </p:cNvPr>
          <p:cNvSpPr/>
          <p:nvPr/>
        </p:nvSpPr>
        <p:spPr>
          <a:xfrm>
            <a:off x="4538864" y="5175024"/>
            <a:ext cx="3419061" cy="627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SORTING THE CUSTOMER ID COLUMN FOR TOP 1000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1522E-C147-40D8-94DA-59924B6AE173}"/>
              </a:ext>
            </a:extLst>
          </p:cNvPr>
          <p:cNvSpPr/>
          <p:nvPr/>
        </p:nvSpPr>
        <p:spPr>
          <a:xfrm>
            <a:off x="9210261" y="2731603"/>
            <a:ext cx="2776023" cy="460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LIST[1000]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775A5-4C0F-4A03-A481-F480079AA4DC}"/>
              </a:ext>
            </a:extLst>
          </p:cNvPr>
          <p:cNvSpPr/>
          <p:nvPr/>
        </p:nvSpPr>
        <p:spPr>
          <a:xfrm>
            <a:off x="8912083" y="4762473"/>
            <a:ext cx="3074201" cy="475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CODE FILE 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31E0435-787A-488A-80DD-78A24EF7E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512388"/>
              </p:ext>
            </p:extLst>
          </p:nvPr>
        </p:nvGraphicFramePr>
        <p:xfrm>
          <a:off x="1398102" y="1038960"/>
          <a:ext cx="914400" cy="73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480" progId="Excel.Sheet.12">
                  <p:embed/>
                </p:oleObj>
              </mc:Choice>
              <mc:Fallback>
                <p:oleObj name="Worksheet" showAsIcon="1" r:id="rId2" imgW="914400" imgH="771480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31E0435-787A-488A-80DD-78A24EF7E0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8102" y="1038960"/>
                        <a:ext cx="914400" cy="731879"/>
                      </a:xfrm>
                      <a:prstGeom prst="rect">
                        <a:avLst/>
                      </a:prstGeom>
                      <a:blipFill>
                        <a:blip r:embed="rId4"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F4AF253-CE93-44A8-9E67-B9D4B33895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10691"/>
              </p:ext>
            </p:extLst>
          </p:nvPr>
        </p:nvGraphicFramePr>
        <p:xfrm>
          <a:off x="6023113" y="893911"/>
          <a:ext cx="1042781" cy="809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4AF253-CE93-44A8-9E67-B9D4B33895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3113" y="893911"/>
                        <a:ext cx="1042781" cy="80955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0160E6C-06D6-4732-87B6-1F6D5A494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497283"/>
              </p:ext>
            </p:extLst>
          </p:nvPr>
        </p:nvGraphicFramePr>
        <p:xfrm>
          <a:off x="10110846" y="1968226"/>
          <a:ext cx="1118998" cy="64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0160E6C-06D6-4732-87B6-1F6D5A494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10846" y="1968226"/>
                        <a:ext cx="1118998" cy="6489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Plus Sign 20">
            <a:extLst>
              <a:ext uri="{FF2B5EF4-FFF2-40B4-BE49-F238E27FC236}">
                <a16:creationId xmlns:a16="http://schemas.microsoft.com/office/drawing/2014/main" id="{1FEE3001-4C0E-493F-8132-10760FBA9F50}"/>
              </a:ext>
            </a:extLst>
          </p:cNvPr>
          <p:cNvSpPr/>
          <p:nvPr/>
        </p:nvSpPr>
        <p:spPr>
          <a:xfrm>
            <a:off x="3776869" y="3420716"/>
            <a:ext cx="622853" cy="7339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3FE16B74-C9B8-4073-A1B9-4695788F14F7}"/>
              </a:ext>
            </a:extLst>
          </p:cNvPr>
          <p:cNvSpPr/>
          <p:nvPr/>
        </p:nvSpPr>
        <p:spPr>
          <a:xfrm>
            <a:off x="7971182" y="3650563"/>
            <a:ext cx="622853" cy="4380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72D82F6-2519-4FD5-95EC-EE204A9DD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12578"/>
              </p:ext>
            </p:extLst>
          </p:nvPr>
        </p:nvGraphicFramePr>
        <p:xfrm>
          <a:off x="9978887" y="3650563"/>
          <a:ext cx="1404730" cy="899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914570" imgH="771459" progId="Package">
                  <p:embed/>
                </p:oleObj>
              </mc:Choice>
              <mc:Fallback>
                <p:oleObj name="Packager Shell Object" showAsIcon="1" r:id="rId9" imgW="914570" imgH="77145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78887" y="3650563"/>
                        <a:ext cx="1404730" cy="899994"/>
                      </a:xfrm>
                      <a:prstGeom prst="rect">
                        <a:avLst/>
                      </a:prstGeom>
                      <a:blipFill>
                        <a:blip r:embed="rId11"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D1BB36-7140-4DA1-BAAF-A769F5594FB6}"/>
              </a:ext>
            </a:extLst>
          </p:cNvPr>
          <p:cNvSpPr/>
          <p:nvPr/>
        </p:nvSpPr>
        <p:spPr>
          <a:xfrm>
            <a:off x="0" y="73091"/>
            <a:ext cx="3114261" cy="31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_ NIT JAMSHEDPUR</a:t>
            </a:r>
          </a:p>
        </p:txBody>
      </p:sp>
    </p:spTree>
    <p:extLst>
      <p:ext uri="{BB962C8B-B14F-4D97-AF65-F5344CB8AC3E}">
        <p14:creationId xmlns:p14="http://schemas.microsoft.com/office/powerpoint/2010/main" val="366686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9DE7-BB27-4CF5-BA47-553EFA1D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196" y="-5618"/>
            <a:ext cx="3539553" cy="67384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lgerian" panose="04020705040A02060702" pitchFamily="82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7ACE-5C04-4EF6-BFCE-71A27046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" y="1148722"/>
            <a:ext cx="11875169" cy="54771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GB" sz="2000" dirty="0"/>
              <a:t>Null values identification </a:t>
            </a: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 </a:t>
            </a:r>
            <a:r>
              <a:rPr lang="en-GB" sz="2000" dirty="0"/>
              <a:t>Null values imputation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GB" sz="2000" dirty="0"/>
              <a:t>Assigning the dummies</a:t>
            </a: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 Splitting the </a:t>
            </a:r>
            <a:r>
              <a:rPr lang="en-GB" sz="2000" dirty="0"/>
              <a:t>data set </a:t>
            </a:r>
          </a:p>
          <a:p>
            <a:pPr marL="0" indent="0">
              <a:buNone/>
            </a:pPr>
            <a:r>
              <a:rPr lang="en-GB" sz="2000" dirty="0"/>
              <a:t>      train data and test data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/>
              <a:t>Separating the dependent and independent columns.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/>
              <a:t>Numerical dataset scaling through standard scaler.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14BDD-9DCE-4CB7-8BF6-8C9B0589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65" y="808383"/>
            <a:ext cx="3140765" cy="1669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AD65-F58B-4432-AE80-64BAA23E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54" y="808384"/>
            <a:ext cx="4000263" cy="1669772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112D20FF-DFD4-4C27-AA69-934103266678}"/>
              </a:ext>
            </a:extLst>
          </p:cNvPr>
          <p:cNvSpPr/>
          <p:nvPr/>
        </p:nvSpPr>
        <p:spPr>
          <a:xfrm>
            <a:off x="7500730" y="1722783"/>
            <a:ext cx="492224" cy="27829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5E3D84-0F20-4221-9E70-231EBD8A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49" y="2809462"/>
            <a:ext cx="3750365" cy="1669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40FB9C-7A27-4876-A0C9-0BFC8EFB7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41" y="2809461"/>
            <a:ext cx="3313043" cy="1669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3D29BB-8494-4341-8F29-2506CBD61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466" y="4644585"/>
            <a:ext cx="4591879" cy="1007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1E28C6-FB85-4598-8FAE-E9EEE33F6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730" y="5751587"/>
            <a:ext cx="6016487" cy="100716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07C7D4-D5DB-4679-A888-CD60FDD30F51}"/>
              </a:ext>
            </a:extLst>
          </p:cNvPr>
          <p:cNvSpPr/>
          <p:nvPr/>
        </p:nvSpPr>
        <p:spPr>
          <a:xfrm>
            <a:off x="0" y="73091"/>
            <a:ext cx="3114261" cy="31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_ NIT JAMSHEDPUR</a:t>
            </a:r>
          </a:p>
        </p:txBody>
      </p:sp>
    </p:spTree>
    <p:extLst>
      <p:ext uri="{BB962C8B-B14F-4D97-AF65-F5344CB8AC3E}">
        <p14:creationId xmlns:p14="http://schemas.microsoft.com/office/powerpoint/2010/main" val="1336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0912-BC5E-49CB-8ADA-39441F303F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48138" y="295422"/>
            <a:ext cx="7457708" cy="154744"/>
          </a:xfrm>
        </p:spPr>
        <p:txBody>
          <a:bodyPr>
            <a:normAutofit fontScale="90000"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Data visualization and factors affecting the term subscribed column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69FAE5-B5C7-4F7F-8B66-E7FD91D3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0" y="680062"/>
            <a:ext cx="3981565" cy="169099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D3E31FC-B7A9-4E95-ADEC-0EEC483C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74" y="678572"/>
            <a:ext cx="3871969" cy="169099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0A73861-E4E7-4C91-A064-93AF73ED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1" y="2462494"/>
            <a:ext cx="3994307" cy="188422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A1C2049-BDA0-490D-AF42-BE176DB7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88" y="2485405"/>
            <a:ext cx="3871969" cy="1838398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F0AFF43C-D986-44E3-BB38-926D4ACBA759}"/>
              </a:ext>
            </a:extLst>
          </p:cNvPr>
          <p:cNvSpPr/>
          <p:nvPr/>
        </p:nvSpPr>
        <p:spPr>
          <a:xfrm>
            <a:off x="8195643" y="1201090"/>
            <a:ext cx="592887" cy="3734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37F52340-725D-4903-B855-0DF56BFE4E25}"/>
              </a:ext>
            </a:extLst>
          </p:cNvPr>
          <p:cNvSpPr/>
          <p:nvPr/>
        </p:nvSpPr>
        <p:spPr>
          <a:xfrm>
            <a:off x="8223168" y="3217883"/>
            <a:ext cx="592887" cy="3734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B004411A-A0EC-412B-82EF-081973DE17C0}"/>
              </a:ext>
            </a:extLst>
          </p:cNvPr>
          <p:cNvSpPr/>
          <p:nvPr/>
        </p:nvSpPr>
        <p:spPr>
          <a:xfrm>
            <a:off x="8195642" y="5470189"/>
            <a:ext cx="592887" cy="3734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6658F5-BC44-4CE1-8399-56EA591CD644}"/>
              </a:ext>
            </a:extLst>
          </p:cNvPr>
          <p:cNvSpPr/>
          <p:nvPr/>
        </p:nvSpPr>
        <p:spPr>
          <a:xfrm>
            <a:off x="8941834" y="678572"/>
            <a:ext cx="3106445" cy="11999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u="sng" dirty="0"/>
              <a:t>MARITAL STATUS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 The conversion rate is highest for the </a:t>
            </a:r>
            <a:r>
              <a:rPr lang="en-US" sz="1200" b="1" dirty="0">
                <a:latin typeface="Agency FB" panose="020B0503020202020204" pitchFamily="34" charset="0"/>
              </a:rPr>
              <a:t>‘Single’</a:t>
            </a:r>
            <a:r>
              <a:rPr lang="en-US" sz="1200" b="1" i="1" dirty="0">
                <a:latin typeface="Agency FB" panose="020B0503020202020204" pitchFamily="34" charset="0"/>
              </a:rPr>
              <a:t>. Among the singles company should increase the approach to singles  having  education level   Secondary and  Tertiary.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D785EB-2607-407C-87E1-7872C244C4DB}"/>
              </a:ext>
            </a:extLst>
          </p:cNvPr>
          <p:cNvSpPr/>
          <p:nvPr/>
        </p:nvSpPr>
        <p:spPr>
          <a:xfrm>
            <a:off x="8975433" y="5329224"/>
            <a:ext cx="3072846" cy="11999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u="sng" dirty="0"/>
              <a:t>DEFAULT </a:t>
            </a:r>
          </a:p>
          <a:p>
            <a:r>
              <a:rPr lang="en-US" sz="1200" b="1" i="1" dirty="0"/>
              <a:t>The chances of subscribing for the personal loan as well as housing loan defaulters is very less it is evident from the historical data visualization.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D3BD3-287D-45D8-B03D-CA32BF184D03}"/>
              </a:ext>
            </a:extLst>
          </p:cNvPr>
          <p:cNvSpPr/>
          <p:nvPr/>
        </p:nvSpPr>
        <p:spPr>
          <a:xfrm>
            <a:off x="8898126" y="2106887"/>
            <a:ext cx="3140043" cy="30824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i="1" u="sng" dirty="0"/>
          </a:p>
          <a:p>
            <a:pPr algn="ctr"/>
            <a:r>
              <a:rPr lang="en-US" sz="1200" b="1" i="1" u="sng" dirty="0"/>
              <a:t>JOB TYPE 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 The conversion rate is high for the ‘STUDENTS’   and  RETIRED. The company should increase the approach to STUDENTS  . Also follow the following  preferences  of EDUCATION  for the other  job types …..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MANAGEMENT  ---   MANAGEMENT --- tertiary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TECHNICIAN--- secondary/tertiary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BLUE COLLAR --- primary/secondary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ADMIN --- secondary /tertiary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RETIRED ---primary/ secondary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SERVICES --- secondary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STUDENT --- secondary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UNEMPLOYED --- secondary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SELF EMPLOYED --- tertiary</a:t>
            </a:r>
          </a:p>
          <a:p>
            <a:pPr algn="just"/>
            <a:r>
              <a:rPr lang="en-US" sz="1200" b="1" i="1" dirty="0">
                <a:latin typeface="Agency FB" panose="020B0503020202020204" pitchFamily="34" charset="0"/>
              </a:rPr>
              <a:t>ENTREPRENEUR --- secondary/tertiary</a:t>
            </a:r>
          </a:p>
          <a:p>
            <a:pPr algn="just"/>
            <a:endParaRPr lang="en-US" sz="1200" b="1" i="1" dirty="0">
              <a:latin typeface="Agency FB" panose="020B0503020202020204" pitchFamily="34" charset="0"/>
            </a:endParaRPr>
          </a:p>
          <a:p>
            <a:pPr algn="just"/>
            <a:endParaRPr lang="en-US" sz="1400" b="1" i="1" dirty="0">
              <a:latin typeface="Agency FB" panose="020B0503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0C7A600-8B44-47E9-9091-26FBB5AA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74" y="4413745"/>
            <a:ext cx="3845283" cy="1838398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45D6B7D-194C-4627-A76F-24136019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1" y="4438156"/>
            <a:ext cx="3994308" cy="1813987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</p:pic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08B57564-9AB3-43F0-B679-502435DBA86D}"/>
              </a:ext>
            </a:extLst>
          </p:cNvPr>
          <p:cNvSpPr/>
          <p:nvPr/>
        </p:nvSpPr>
        <p:spPr>
          <a:xfrm>
            <a:off x="636104" y="6357553"/>
            <a:ext cx="7076661" cy="34804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*</a:t>
            </a:r>
            <a:r>
              <a:rPr lang="en-US" dirty="0" err="1"/>
              <a:t>Deatailed</a:t>
            </a:r>
            <a:r>
              <a:rPr lang="en-US" dirty="0"/>
              <a:t> visualization is highlighted in the solution code.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E54708-FB37-4318-8237-3B501B15BEA0}"/>
              </a:ext>
            </a:extLst>
          </p:cNvPr>
          <p:cNvSpPr/>
          <p:nvPr/>
        </p:nvSpPr>
        <p:spPr>
          <a:xfrm>
            <a:off x="0" y="73091"/>
            <a:ext cx="3114261" cy="31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_ NIT JAMSHEDPUR</a:t>
            </a:r>
          </a:p>
        </p:txBody>
      </p:sp>
    </p:spTree>
    <p:extLst>
      <p:ext uri="{BB962C8B-B14F-4D97-AF65-F5344CB8AC3E}">
        <p14:creationId xmlns:p14="http://schemas.microsoft.com/office/powerpoint/2010/main" val="4122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26FB-5A3E-42FC-8218-1440111E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678" y="0"/>
            <a:ext cx="9090992" cy="604911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Data visualization and factors affecting the term subscribed column</a:t>
            </a:r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1785B1-F109-4163-8F3B-EC5A669099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8" y="3522870"/>
            <a:ext cx="4109087" cy="171002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FD4CA34-29D5-483E-A2F1-779A84E16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4" y="3197910"/>
            <a:ext cx="3876675" cy="209506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C8714ED-38E0-4262-B1D7-9EB7F454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29" y="3229564"/>
            <a:ext cx="3445629" cy="203175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1E3170B-4AE1-474D-8B7C-75F89C92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4" y="590843"/>
            <a:ext cx="3742007" cy="2291712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0EE915C-67DE-42CB-86A7-9FE095EA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57" y="604484"/>
            <a:ext cx="4592078" cy="2313902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2124CBF6-C17C-4820-B89D-92E8C5510A9C}"/>
              </a:ext>
            </a:extLst>
          </p:cNvPr>
          <p:cNvSpPr/>
          <p:nvPr/>
        </p:nvSpPr>
        <p:spPr>
          <a:xfrm>
            <a:off x="8693835" y="1543795"/>
            <a:ext cx="592887" cy="3734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671FC398-BB11-4019-B12A-3E23D739C33C}"/>
              </a:ext>
            </a:extLst>
          </p:cNvPr>
          <p:cNvSpPr/>
          <p:nvPr/>
        </p:nvSpPr>
        <p:spPr>
          <a:xfrm rot="5400000">
            <a:off x="1939633" y="5249040"/>
            <a:ext cx="315356" cy="403220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826EE7D4-C990-4D82-B0A4-390E9D9C3CFE}"/>
              </a:ext>
            </a:extLst>
          </p:cNvPr>
          <p:cNvSpPr/>
          <p:nvPr/>
        </p:nvSpPr>
        <p:spPr>
          <a:xfrm rot="5633164">
            <a:off x="10126632" y="5303884"/>
            <a:ext cx="346488" cy="373442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BFCB9D-DFB3-4064-B821-FB26FEF30AC1}"/>
              </a:ext>
            </a:extLst>
          </p:cNvPr>
          <p:cNvSpPr/>
          <p:nvPr/>
        </p:nvSpPr>
        <p:spPr>
          <a:xfrm>
            <a:off x="9448799" y="916089"/>
            <a:ext cx="2563327" cy="1668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gency FB" panose="020B0503020202020204" pitchFamily="34" charset="0"/>
              </a:rPr>
              <a:t>The conversion percentage is SINIFICANT for the customers approached in month of </a:t>
            </a:r>
          </a:p>
          <a:p>
            <a:r>
              <a:rPr lang="en-US" b="1" dirty="0">
                <a:latin typeface="Agency FB" panose="020B0503020202020204" pitchFamily="34" charset="0"/>
              </a:rPr>
              <a:t>OCT,SEP,MAR,DEC</a:t>
            </a:r>
          </a:p>
          <a:p>
            <a:pPr algn="ctr"/>
            <a:endParaRPr lang="en-US" sz="1600" dirty="0">
              <a:latin typeface="Agency FB" panose="020B0503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7F0C3F-C41D-4E7D-A501-4EFD1C13647D}"/>
              </a:ext>
            </a:extLst>
          </p:cNvPr>
          <p:cNvSpPr/>
          <p:nvPr/>
        </p:nvSpPr>
        <p:spPr>
          <a:xfrm>
            <a:off x="448670" y="5664004"/>
            <a:ext cx="3473211" cy="9918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latin typeface="Agency FB" panose="020B0503020202020204" pitchFamily="34" charset="0"/>
            </a:endParaRPr>
          </a:p>
          <a:p>
            <a:r>
              <a:rPr lang="en-US" sz="1600" dirty="0">
                <a:latin typeface="Agency FB" panose="020B0503020202020204" pitchFamily="34" charset="0"/>
              </a:rPr>
              <a:t>The conversion percentage is SINIFICANT for the customers approached which are of age group </a:t>
            </a:r>
            <a:r>
              <a:rPr lang="en-US" b="1" dirty="0">
                <a:latin typeface="Agency FB" panose="020B0503020202020204" pitchFamily="34" charset="0"/>
              </a:rPr>
              <a:t>less than 20 </a:t>
            </a:r>
            <a:r>
              <a:rPr lang="en-US" sz="1600" dirty="0">
                <a:latin typeface="Agency FB" panose="020B0503020202020204" pitchFamily="34" charset="0"/>
              </a:rPr>
              <a:t>and </a:t>
            </a:r>
            <a:r>
              <a:rPr lang="en-US" b="1" dirty="0">
                <a:latin typeface="Agency FB" panose="020B0503020202020204" pitchFamily="34" charset="0"/>
              </a:rPr>
              <a:t>greater than 60 years.</a:t>
            </a:r>
          </a:p>
          <a:p>
            <a:pPr algn="ctr"/>
            <a:endParaRPr lang="en-US" sz="1600" dirty="0">
              <a:latin typeface="Agency FB" panose="020B0503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0D98FE-9E51-4C87-AFC4-9491B91C9DE2}"/>
              </a:ext>
            </a:extLst>
          </p:cNvPr>
          <p:cNvSpPr/>
          <p:nvPr/>
        </p:nvSpPr>
        <p:spPr>
          <a:xfrm>
            <a:off x="8590671" y="5745011"/>
            <a:ext cx="3421456" cy="9108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gency FB" panose="020B0503020202020204" pitchFamily="34" charset="0"/>
              </a:rPr>
              <a:t>The conversion percentage is SINIFICANT for the customers approached when last contacted duration is </a:t>
            </a:r>
            <a:r>
              <a:rPr lang="en-US" b="1" dirty="0">
                <a:latin typeface="Agency FB" panose="020B0503020202020204" pitchFamily="34" charset="0"/>
              </a:rPr>
              <a:t>after 950</a:t>
            </a:r>
            <a:r>
              <a:rPr lang="en-US" sz="1600" dirty="0">
                <a:latin typeface="Agency FB" panose="020B0503020202020204" pitchFamily="34" charset="0"/>
              </a:rPr>
              <a:t> or </a:t>
            </a:r>
            <a:r>
              <a:rPr lang="en-US" b="1" dirty="0">
                <a:latin typeface="Agency FB" panose="020B0503020202020204" pitchFamily="34" charset="0"/>
              </a:rPr>
              <a:t>before 820</a:t>
            </a:r>
            <a:r>
              <a:rPr lang="en-US" sz="1600" dirty="0">
                <a:latin typeface="Agency FB" panose="020B0503020202020204" pitchFamily="34" charset="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186093-DA51-422A-91DB-151FBC5BD0D0}"/>
              </a:ext>
            </a:extLst>
          </p:cNvPr>
          <p:cNvSpPr/>
          <p:nvPr/>
        </p:nvSpPr>
        <p:spPr>
          <a:xfrm>
            <a:off x="4501662" y="6119446"/>
            <a:ext cx="3473211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B9C79B-9CC3-44DB-B3FC-CECF407B27BB}"/>
              </a:ext>
            </a:extLst>
          </p:cNvPr>
          <p:cNvSpPr/>
          <p:nvPr/>
        </p:nvSpPr>
        <p:spPr>
          <a:xfrm>
            <a:off x="4685595" y="6271846"/>
            <a:ext cx="3083169" cy="384048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4CC5CD-3016-400C-95FD-3DB657B76DBC}"/>
              </a:ext>
            </a:extLst>
          </p:cNvPr>
          <p:cNvSpPr/>
          <p:nvPr/>
        </p:nvSpPr>
        <p:spPr>
          <a:xfrm>
            <a:off x="4501662" y="3197910"/>
            <a:ext cx="3633791" cy="2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Numerical feature correlation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555FED-CFCC-4847-B14C-ACBADD62487E}"/>
              </a:ext>
            </a:extLst>
          </p:cNvPr>
          <p:cNvSpPr/>
          <p:nvPr/>
        </p:nvSpPr>
        <p:spPr>
          <a:xfrm>
            <a:off x="0" y="73091"/>
            <a:ext cx="3114261" cy="31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_ NIT JAMSHEDPUR</a:t>
            </a:r>
          </a:p>
        </p:txBody>
      </p:sp>
    </p:spTree>
    <p:extLst>
      <p:ext uri="{BB962C8B-B14F-4D97-AF65-F5344CB8AC3E}">
        <p14:creationId xmlns:p14="http://schemas.microsoft.com/office/powerpoint/2010/main" val="269945649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1152</TotalTime>
  <Words>465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Agency FB</vt:lpstr>
      <vt:lpstr>Algerian</vt:lpstr>
      <vt:lpstr>Arial</vt:lpstr>
      <vt:lpstr>Calibri</vt:lpstr>
      <vt:lpstr>Century Gothic</vt:lpstr>
      <vt:lpstr>Wingdings</vt:lpstr>
      <vt:lpstr>Vapor Trail</vt:lpstr>
      <vt:lpstr>Worksheet</vt:lpstr>
      <vt:lpstr>Microsoft Excel Worksheet</vt:lpstr>
      <vt:lpstr>Packager Shell Object</vt:lpstr>
      <vt:lpstr>   Term deposit lead prediction           solution presentation</vt:lpstr>
      <vt:lpstr>Understanding the project</vt:lpstr>
      <vt:lpstr>SOLUTION AND METHODOLOGY</vt:lpstr>
      <vt:lpstr>DATA PREPROCESSING</vt:lpstr>
      <vt:lpstr>Data visualization and factors affecting the term subscribed column</vt:lpstr>
      <vt:lpstr>Data visualization and factors affecting the term subscribed column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Exl eq 2022      solution presentaion</dc:title>
  <dc:creator>Anand kumar</dc:creator>
  <cp:lastModifiedBy>Anand kumar</cp:lastModifiedBy>
  <cp:revision>15</cp:revision>
  <dcterms:created xsi:type="dcterms:W3CDTF">2022-03-26T06:32:44Z</dcterms:created>
  <dcterms:modified xsi:type="dcterms:W3CDTF">2022-06-06T07:42:12Z</dcterms:modified>
</cp:coreProperties>
</file>